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"/>
  </p:notesMasterIdLst>
  <p:sldIdLst>
    <p:sldId id="259" r:id="rId2"/>
    <p:sldId id="266" r:id="rId3"/>
    <p:sldId id="273" r:id="rId4"/>
    <p:sldId id="267" r:id="rId5"/>
    <p:sldId id="270" r:id="rId6"/>
    <p:sldId id="268" r:id="rId7"/>
    <p:sldId id="269" r:id="rId8"/>
    <p:sldId id="272" r:id="rId9"/>
    <p:sldId id="271" r:id="rId10"/>
  </p:sldIdLst>
  <p:sldSz cx="9144000" cy="5143500" type="screen16x9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6">
          <p15:clr>
            <a:srgbClr val="A4A3A4"/>
          </p15:clr>
        </p15:guide>
        <p15:guide id="2" orient="horz" pos="496">
          <p15:clr>
            <a:srgbClr val="A4A3A4"/>
          </p15:clr>
        </p15:guide>
        <p15:guide id="3" orient="horz" pos="962" userDrawn="1">
          <p15:clr>
            <a:srgbClr val="A4A3A4"/>
          </p15:clr>
        </p15:guide>
        <p15:guide id="4" orient="horz" pos="1134">
          <p15:clr>
            <a:srgbClr val="A4A3A4"/>
          </p15:clr>
        </p15:guide>
        <p15:guide id="5" orient="horz" pos="239">
          <p15:clr>
            <a:srgbClr val="A4A3A4"/>
          </p15:clr>
        </p15:guide>
        <p15:guide id="6" pos="4332" userDrawn="1">
          <p15:clr>
            <a:srgbClr val="A4A3A4"/>
          </p15:clr>
        </p15:guide>
        <p15:guide id="7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C"/>
    <a:srgbClr val="1D3569"/>
    <a:srgbClr val="FF0066"/>
    <a:srgbClr val="FDE7D0"/>
    <a:srgbClr val="0DFF01"/>
    <a:srgbClr val="262626"/>
    <a:srgbClr val="3A3A3A"/>
    <a:srgbClr val="EF7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59728" autoAdjust="0"/>
  </p:normalViewPr>
  <p:slideViewPr>
    <p:cSldViewPr snapToGrid="0">
      <p:cViewPr varScale="1">
        <p:scale>
          <a:sx n="69" d="100"/>
          <a:sy n="69" d="100"/>
        </p:scale>
        <p:origin x="1886" y="62"/>
      </p:cViewPr>
      <p:guideLst>
        <p:guide orient="horz" pos="1096"/>
        <p:guide orient="horz" pos="496"/>
        <p:guide orient="horz" pos="962"/>
        <p:guide orient="horz" pos="1134"/>
        <p:guide orient="horz" pos="239"/>
        <p:guide pos="4332"/>
        <p:guide pos="467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Teilnehmer</c:v>
                </c:pt>
              </c:strCache>
            </c:strRef>
          </c:tx>
          <c:dLbls>
            <c:dLbl>
              <c:idx val="0"/>
              <c:layout>
                <c:manualLayout>
                  <c:x val="-6.2992386353302966E-3"/>
                  <c:y val="6.4690054413504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C3-4BAD-8B16-BC1ED1726520}"/>
                </c:ext>
              </c:extLst>
            </c:dLbl>
            <c:dLbl>
              <c:idx val="1"/>
              <c:layout>
                <c:manualLayout>
                  <c:x val="-3.8494902519508564E-17"/>
                  <c:y val="4.851754081012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3-4BAD-8B16-BC1ED1726520}"/>
                </c:ext>
              </c:extLst>
            </c:dLbl>
            <c:dLbl>
              <c:idx val="2"/>
              <c:layout>
                <c:manualLayout>
                  <c:x val="6.2992386353302966E-3"/>
                  <c:y val="3.6388155607596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3-4BAD-8B16-BC1ED1726520}"/>
                </c:ext>
              </c:extLst>
            </c:dLbl>
            <c:dLbl>
              <c:idx val="3"/>
              <c:layout>
                <c:manualLayout>
                  <c:x val="1.4698223482437359E-2"/>
                  <c:y val="4.8517540810128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3-4BAD-8B16-BC1ED1726520}"/>
                </c:ext>
              </c:extLst>
            </c:dLbl>
            <c:dLbl>
              <c:idx val="4"/>
              <c:layout>
                <c:manualLayout>
                  <c:x val="0"/>
                  <c:y val="6.064692601266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C3-4BAD-8B16-BC1ED1726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rgbClr val="004B7C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</c:numCache>
            </c:numRef>
          </c:cat>
          <c:val>
            <c:numRef>
              <c:f>Tabelle1!$B$2:$B$6</c:f>
              <c:numCache>
                <c:formatCode>#,##0</c:formatCode>
                <c:ptCount val="5"/>
                <c:pt idx="0">
                  <c:v>80000</c:v>
                </c:pt>
                <c:pt idx="1">
                  <c:v>105000</c:v>
                </c:pt>
                <c:pt idx="2">
                  <c:v>120000</c:v>
                </c:pt>
                <c:pt idx="3">
                  <c:v>170000</c:v>
                </c:pt>
                <c:pt idx="4">
                  <c:v>230000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49-44B3-8DFF-6B35FE558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379392"/>
        <c:axId val="134382336"/>
      </c:lineChart>
      <c:catAx>
        <c:axId val="13437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aseline="0">
                <a:solidFill>
                  <a:srgbClr val="004B7C"/>
                </a:solidFill>
              </a:defRPr>
            </a:pPr>
            <a:endParaRPr lang="de-DE"/>
          </a:p>
        </c:txPr>
        <c:crossAx val="134382336"/>
        <c:crosses val="autoZero"/>
        <c:auto val="1"/>
        <c:lblAlgn val="ctr"/>
        <c:lblOffset val="100"/>
        <c:noMultiLvlLbl val="0"/>
      </c:catAx>
      <c:valAx>
        <c:axId val="1343823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437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Städte und Gemeinden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651886632479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96-4782-94EA-B2B623DCA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aseline="0">
                    <a:solidFill>
                      <a:srgbClr val="004B7C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2018</c:v>
                </c:pt>
                <c:pt idx="2">
                  <c:v>2016</c:v>
                </c:pt>
                <c:pt idx="3">
                  <c:v>2014</c:v>
                </c:pt>
                <c:pt idx="4">
                  <c:v>2012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1024</c:v>
                </c:pt>
                <c:pt idx="1">
                  <c:v>685</c:v>
                </c:pt>
                <c:pt idx="2">
                  <c:v>539</c:v>
                </c:pt>
                <c:pt idx="3">
                  <c:v>468</c:v>
                </c:pt>
                <c:pt idx="4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4-493F-8161-EB68CEF823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404352"/>
        <c:axId val="194962176"/>
      </c:barChart>
      <c:catAx>
        <c:axId val="13440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aseline="0">
                <a:solidFill>
                  <a:srgbClr val="004B7C"/>
                </a:solidFill>
              </a:defRPr>
            </a:pPr>
            <a:endParaRPr lang="de-DE"/>
          </a:p>
        </c:txPr>
        <c:crossAx val="194962176"/>
        <c:crosses val="autoZero"/>
        <c:auto val="1"/>
        <c:lblAlgn val="ctr"/>
        <c:lblOffset val="100"/>
        <c:noMultiLvlLbl val="0"/>
      </c:catAx>
      <c:valAx>
        <c:axId val="19496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aseline="0">
                <a:solidFill>
                  <a:srgbClr val="004B7C"/>
                </a:solidFill>
              </a:defRPr>
            </a:pPr>
            <a:endParaRPr lang="de-DE"/>
          </a:p>
        </c:txPr>
        <c:crossAx val="13440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E145B7E-47A2-49FE-A56B-1FBD2A31170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4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Anknüpfen</a:t>
            </a:r>
            <a:r>
              <a:rPr lang="de-DE" baseline="0" dirty="0" smtClean="0"/>
              <a:t> an Rede Scheuer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Weiterhin unbefriedigend, das zeigt Sonderprogramm Stadt &amp; Land kann nur der Anfang sein.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27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Das ist nochmal ein enormer Anstieg! </a:t>
            </a:r>
            <a:r>
              <a:rPr lang="de-DE" sz="1200" dirty="0" smtClean="0"/>
              <a:t>Es zeigt,</a:t>
            </a:r>
            <a:r>
              <a:rPr lang="de-DE" sz="1200" baseline="0" dirty="0" smtClean="0"/>
              <a:t> der aktuelle </a:t>
            </a:r>
            <a:r>
              <a:rPr lang="de-DE" sz="1200" dirty="0" smtClean="0"/>
              <a:t>Fahrradboom wird</a:t>
            </a:r>
            <a:r>
              <a:rPr lang="de-DE" sz="1200" baseline="0" dirty="0" smtClean="0"/>
              <a:t> auch im Fahrradklima-Test sichtbar!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/>
              <a:t>Interesse nimmt stark zu.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27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Die Befragung gewinnt weiter an Bedeutung.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1.024 Orte wurden bewertet so  viele Städte und Gemeinden wie nie zuvor (2018: 683, 2016: 539)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39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Fahrradklima</a:t>
            </a:r>
            <a:r>
              <a:rPr lang="de-DE" baseline="0" dirty="0" smtClean="0"/>
              <a:t> bewegt auch Städte unter 20.000 Einwohner*innen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92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36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Steigende Anzahl der Teilnehmenden spricht für starkes Interesse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, </a:t>
            </a:r>
            <a:endParaRPr lang="de-DE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Anteil der ADFC-Mitglieder konstant 15%, trotz steigende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r Mitgliederzahlen,</a:t>
            </a:r>
            <a:endParaRPr lang="de-DE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Anteil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der Frauen nimmt weiter leicht zu, von 41% (2018)  auf 43% (2020)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-&gt; Das alles spricht für die zunehmendes Interesse breiter Bevölkerungsschichten (85% jenseits des ADFC)</a:t>
            </a:r>
            <a:endParaRPr lang="de-DE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97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24% nutzen hauptsächlich ein </a:t>
            </a:r>
            <a:r>
              <a:rPr lang="de-DE" sz="1200" dirty="0" err="1" smtClean="0"/>
              <a:t>Pedelec</a:t>
            </a:r>
            <a:r>
              <a:rPr lang="de-DE" sz="1200" dirty="0" smtClean="0"/>
              <a:t>,</a:t>
            </a:r>
            <a:r>
              <a:rPr lang="de-DE" sz="1200" baseline="0" dirty="0" smtClean="0"/>
              <a:t> das sind </a:t>
            </a:r>
            <a:r>
              <a:rPr lang="de-DE" sz="1200" dirty="0" smtClean="0"/>
              <a:t>+60% </a:t>
            </a:r>
            <a:r>
              <a:rPr lang="de-DE" sz="1200" dirty="0" err="1" smtClean="0"/>
              <a:t>ggü</a:t>
            </a:r>
            <a:r>
              <a:rPr lang="de-DE" sz="1200" dirty="0" smtClean="0"/>
              <a:t>. 2018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73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Bedeutung des Fahrrads ist in der </a:t>
            </a:r>
            <a:r>
              <a:rPr lang="de-DE" baseline="0" dirty="0" err="1" smtClean="0"/>
              <a:t>Cororna</a:t>
            </a:r>
            <a:r>
              <a:rPr lang="de-DE" baseline="0" dirty="0" smtClean="0"/>
              <a:t>-Zeit gestiegen (Zustimmung: 66%), besonders in Metropolen.</a:t>
            </a:r>
          </a:p>
          <a:p>
            <a:r>
              <a:rPr lang="de-DE" baseline="0" dirty="0" smtClean="0"/>
              <a:t>Es zeigt sich: </a:t>
            </a:r>
            <a:r>
              <a:rPr lang="de-DE" baseline="0" dirty="0" err="1" smtClean="0"/>
              <a:t>polit</a:t>
            </a:r>
            <a:r>
              <a:rPr lang="de-DE" baseline="0" dirty="0" smtClean="0"/>
              <a:t>. Wille und konkreten Maßnahmen kommen an und werden von den Bürger*innen klar honoriert!</a:t>
            </a:r>
          </a:p>
          <a:p>
            <a:endParaRPr lang="de-DE" baseline="0" dirty="0" smtClean="0"/>
          </a:p>
          <a:p>
            <a:r>
              <a:rPr lang="de-DE" i="1" baseline="0" dirty="0" smtClean="0"/>
              <a:t>Überleitung Moderatorin: Gewinner Sonderpreis…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8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650" y="925006"/>
            <a:ext cx="6372514" cy="564356"/>
          </a:xfrm>
        </p:spPr>
        <p:txBody>
          <a:bodyPr/>
          <a:lstStyle>
            <a:lvl1pPr>
              <a:defRPr sz="2800"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dirty="0" smtClean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9617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2493" y="586979"/>
            <a:ext cx="7772400" cy="1207294"/>
          </a:xfrm>
          <a:prstGeom prst="rect">
            <a:avLst/>
          </a:prstGeom>
        </p:spPr>
        <p:txBody>
          <a:bodyPr wrap="square" lIns="0" anchor="b"/>
          <a:lstStyle>
            <a:lvl1pPr algn="l">
              <a:lnSpc>
                <a:spcPts val="6000"/>
              </a:lnSpc>
              <a:defRPr sz="4000" b="0">
                <a:solidFill>
                  <a:srgbClr val="004B7C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2493" y="1947149"/>
            <a:ext cx="6400800" cy="1314450"/>
          </a:xfrm>
        </p:spPr>
        <p:txBody>
          <a:bodyPr tIns="180000"/>
          <a:lstStyle>
            <a:lvl1pPr defTabSz="873125">
              <a:lnSpc>
                <a:spcPts val="2800"/>
              </a:lnSpc>
              <a:buClr>
                <a:srgbClr val="F0C200"/>
              </a:buClr>
              <a:buFont typeface="Arial Narrow" pitchFamily="34" charset="0"/>
              <a:buNone/>
              <a:defRPr sz="2400" b="0">
                <a:solidFill>
                  <a:srgbClr val="004B7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3" y="3220037"/>
            <a:ext cx="5527233" cy="15312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1" y="3589728"/>
            <a:ext cx="1319653" cy="13272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79" y="246851"/>
            <a:ext cx="1732749" cy="66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279797"/>
            <a:ext cx="8229600" cy="547688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279797"/>
            <a:ext cx="82296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B7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55650" y="883444"/>
            <a:ext cx="3960000" cy="3394472"/>
          </a:xfrm>
        </p:spPr>
        <p:txBody>
          <a:bodyPr/>
          <a:lstStyle>
            <a:lvl1pPr>
              <a:defRPr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5021580" y="883444"/>
            <a:ext cx="3960000" cy="3394472"/>
          </a:xfrm>
        </p:spPr>
        <p:txBody>
          <a:bodyPr/>
          <a:lstStyle>
            <a:lvl1pPr>
              <a:defRPr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1836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25006"/>
            <a:ext cx="8229600" cy="3394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7677150" y="4826794"/>
            <a:ext cx="1447800" cy="21193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tIns="90000" bIns="90000" anchor="ctr"/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81536"/>
              </p:ext>
            </p:extLst>
          </p:nvPr>
        </p:nvGraphicFramePr>
        <p:xfrm>
          <a:off x="761996" y="4708108"/>
          <a:ext cx="779318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000"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ADFC-Fahrradklima-Test 2020</a:t>
                      </a:r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|</a:t>
                      </a:r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|</a:t>
                      </a:r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16.03.2021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dirty="0" smtClean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775624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>
            <a:spLocks noChangeAspect="1"/>
          </p:cNvSpPr>
          <p:nvPr/>
        </p:nvSpPr>
        <p:spPr>
          <a:xfrm>
            <a:off x="6184538" y="4729486"/>
            <a:ext cx="900112" cy="189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0BA70272-E83B-4B3C-918C-60DA2448AA16}" type="slidenum">
              <a:rPr lang="de-DE" sz="1100" b="0" smtClean="0">
                <a:solidFill>
                  <a:srgbClr val="004B7C"/>
                </a:solidFill>
              </a:rPr>
              <a:pPr/>
              <a:t>‹Nr.›</a:t>
            </a:fld>
            <a:endParaRPr lang="de-DE" sz="1400" b="0" dirty="0">
              <a:solidFill>
                <a:srgbClr val="004B7C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755650" y="4621515"/>
            <a:ext cx="7884000" cy="0"/>
          </a:xfrm>
          <a:prstGeom prst="line">
            <a:avLst/>
          </a:prstGeom>
          <a:noFill/>
          <a:ln w="9525">
            <a:solidFill>
              <a:srgbClr val="E36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61" y="250103"/>
            <a:ext cx="1289865" cy="4942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8" b="28997"/>
          <a:stretch/>
        </p:blipFill>
        <p:spPr>
          <a:xfrm>
            <a:off x="284817" y="166602"/>
            <a:ext cx="1517660" cy="791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55" r:id="rId3"/>
    <p:sldLayoutId id="2147483657" r:id="rId4"/>
    <p:sldLayoutId id="2147483658" r:id="rId5"/>
  </p:sldLayoutIdLst>
  <p:hf sldNum="0" hdr="0" ftr="0" dt="0"/>
  <p:txStyles>
    <p:titleStyle>
      <a:lvl1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2800" b="0">
          <a:solidFill>
            <a:srgbClr val="004B7C"/>
          </a:solidFill>
          <a:latin typeface="+mj-lt"/>
          <a:ea typeface="+mj-ea"/>
          <a:cs typeface="+mj-cs"/>
        </a:defRPr>
      </a:lvl1pPr>
      <a:lvl2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2pPr>
      <a:lvl3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3pPr>
      <a:lvl4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4pPr>
      <a:lvl5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5pPr>
      <a:lvl6pPr marL="4572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6pPr>
      <a:lvl7pPr marL="9144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7pPr>
      <a:lvl8pPr marL="13716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8pPr>
      <a:lvl9pPr marL="18288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9pPr>
    </p:titleStyle>
    <p:bodyStyle>
      <a:lvl1pPr algn="l" defTabSz="915988" rtl="0" eaLnBrk="1" fontAlgn="base" hangingPunct="1">
        <a:lnSpc>
          <a:spcPct val="100000"/>
        </a:lnSpc>
        <a:spcBef>
          <a:spcPts val="600"/>
        </a:spcBef>
        <a:spcAft>
          <a:spcPct val="0"/>
        </a:spcAft>
        <a:defRPr sz="1800" b="0">
          <a:solidFill>
            <a:srgbClr val="004B7C"/>
          </a:solidFill>
          <a:latin typeface="+mn-lt"/>
          <a:ea typeface="+mn-ea"/>
          <a:cs typeface="+mn-cs"/>
        </a:defRPr>
      </a:lvl1pPr>
      <a:lvl2pPr marL="182563" indent="-182563" algn="l" defTabSz="915988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" pitchFamily="34" charset="0"/>
        <a:buChar char="•"/>
        <a:defRPr b="1">
          <a:solidFill>
            <a:srgbClr val="1D3569"/>
          </a:solidFill>
          <a:latin typeface="+mn-lt"/>
          <a:ea typeface="+mn-ea"/>
          <a:cs typeface="+mn-cs"/>
        </a:defRPr>
      </a:lvl2pPr>
      <a:lvl3pPr marL="361950" marR="0" indent="-180975" algn="l" defTabSz="915988" rtl="0" eaLnBrk="1" fontAlgn="ctr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" pitchFamily="34" charset="0"/>
        <a:buChar char="•"/>
        <a:tabLst/>
        <a:defRPr sz="1800" b="1">
          <a:solidFill>
            <a:srgbClr val="1D3569"/>
          </a:solidFill>
          <a:latin typeface="+mn-lt"/>
          <a:ea typeface="+mn-ea"/>
          <a:cs typeface="+mn-cs"/>
        </a:defRPr>
      </a:lvl3pPr>
      <a:lvl4pPr marL="546100" indent="-179388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4pPr>
      <a:lvl5pPr marL="712788" marR="0" indent="-165100" algn="l" defTabSz="915988" rtl="0" eaLnBrk="1" fontAlgn="ctr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tabLst/>
        <a:defRPr sz="1800" b="1">
          <a:solidFill>
            <a:srgbClr val="1D3569"/>
          </a:solidFill>
          <a:latin typeface="+mn-lt"/>
          <a:ea typeface="+mn-ea"/>
          <a:cs typeface="+mn-cs"/>
        </a:defRPr>
      </a:lvl5pPr>
      <a:lvl6pPr marL="893763" indent="-179388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6pPr>
      <a:lvl7pPr marL="1076325" indent="-180975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7pPr>
      <a:lvl8pPr marL="1255713" indent="-179388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8pPr>
      <a:lvl9pPr marL="2179638" indent="-165100" algn="l" defTabSz="915988" rtl="0" eaLnBrk="1" fontAlgn="ctr" hangingPunct="1">
        <a:lnSpc>
          <a:spcPct val="95000"/>
        </a:lnSpc>
        <a:spcBef>
          <a:spcPct val="30000"/>
        </a:spcBef>
        <a:spcAft>
          <a:spcPct val="0"/>
        </a:spcAft>
        <a:buClr>
          <a:srgbClr val="1D3569"/>
        </a:buClr>
        <a:buSzPct val="110000"/>
        <a:buFont typeface="Arial Narrow" pitchFamily="34" charset="0"/>
        <a:buChar char="•"/>
        <a:defRPr sz="1600">
          <a:solidFill>
            <a:srgbClr val="1D3569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721459" y="1225087"/>
            <a:ext cx="7772400" cy="1207294"/>
          </a:xfrm>
        </p:spPr>
        <p:txBody>
          <a:bodyPr/>
          <a:lstStyle/>
          <a:p>
            <a:r>
              <a:rPr lang="de-DE" dirty="0" smtClean="0"/>
              <a:t>Das </a:t>
            </a:r>
            <a:r>
              <a:rPr lang="de-DE" dirty="0"/>
              <a:t>Fahrradklima in Deutschland</a:t>
            </a:r>
            <a:br>
              <a:rPr lang="de-DE" dirty="0"/>
            </a:b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760877" y="1399397"/>
            <a:ext cx="6400800" cy="1314450"/>
          </a:xfrm>
        </p:spPr>
        <p:txBody>
          <a:bodyPr/>
          <a:lstStyle/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ADFC-Fahrradklima-Test </a:t>
            </a:r>
            <a:r>
              <a:rPr lang="de-DE" dirty="0">
                <a:solidFill>
                  <a:schemeClr val="tx2"/>
                </a:solidFill>
              </a:rPr>
              <a:t>2020</a:t>
            </a:r>
          </a:p>
          <a:p>
            <a:r>
              <a:rPr lang="de-DE" dirty="0">
                <a:solidFill>
                  <a:schemeClr val="tx2"/>
                </a:solidFill>
              </a:rPr>
              <a:t>Auszeichnung der </a:t>
            </a:r>
            <a:r>
              <a:rPr lang="de-DE" dirty="0" smtClean="0">
                <a:solidFill>
                  <a:schemeClr val="tx2"/>
                </a:solidFill>
              </a:rPr>
              <a:t>Gewinnerstädte</a:t>
            </a:r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85" y="1851195"/>
            <a:ext cx="4344642" cy="2658661"/>
          </a:xfrm>
          <a:prstGeom prst="rect">
            <a:avLst/>
          </a:prstGeom>
        </p:spPr>
      </p:pic>
      <p:sp>
        <p:nvSpPr>
          <p:cNvPr id="8" name="Inhaltsplatzhalter 5"/>
          <p:cNvSpPr>
            <a:spLocks noGrp="1"/>
          </p:cNvSpPr>
          <p:nvPr>
            <p:ph idx="1"/>
          </p:nvPr>
        </p:nvSpPr>
        <p:spPr>
          <a:xfrm>
            <a:off x="755650" y="925006"/>
            <a:ext cx="8229600" cy="3584850"/>
          </a:xfrm>
        </p:spPr>
        <p:txBody>
          <a:bodyPr/>
          <a:lstStyle/>
          <a:p>
            <a:r>
              <a:rPr lang="de-DE" sz="3600" dirty="0" smtClean="0"/>
              <a:t>Fahrradklima weiter unbefriedigend </a:t>
            </a:r>
            <a:br>
              <a:rPr lang="de-DE" sz="3600" dirty="0" smtClean="0"/>
            </a:br>
            <a:r>
              <a:rPr lang="de-DE" sz="2800" dirty="0" smtClean="0">
                <a:solidFill>
                  <a:schemeClr val="accent1"/>
                </a:solidFill>
              </a:rPr>
              <a:t>Gesamtnote 3,9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9507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Teilnahmerekord 2020</a:t>
            </a:r>
          </a:p>
          <a:p>
            <a:r>
              <a:rPr lang="de-DE" sz="2400" dirty="0" smtClean="0">
                <a:solidFill>
                  <a:schemeClr val="accent1"/>
                </a:solidFill>
              </a:rPr>
              <a:t>230.000 Teilnehmende (+36%)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993763128"/>
              </p:ext>
            </p:extLst>
          </p:nvPr>
        </p:nvGraphicFramePr>
        <p:xfrm>
          <a:off x="2689249" y="1244600"/>
          <a:ext cx="6293883" cy="331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52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650" y="925200"/>
            <a:ext cx="8229600" cy="3394472"/>
          </a:xfrm>
        </p:spPr>
        <p:txBody>
          <a:bodyPr/>
          <a:lstStyle/>
          <a:p>
            <a:r>
              <a:rPr lang="de-DE" sz="3600" dirty="0" smtClean="0"/>
              <a:t>Teilnahmerekord 2020</a:t>
            </a:r>
          </a:p>
          <a:p>
            <a:r>
              <a:rPr lang="de-DE" sz="2400" dirty="0" smtClean="0">
                <a:solidFill>
                  <a:schemeClr val="accent1"/>
                </a:solidFill>
              </a:rPr>
              <a:t>1.024 Orte in der Wertung, so viele wir noch nie (+50%)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522136660"/>
              </p:ext>
            </p:extLst>
          </p:nvPr>
        </p:nvGraphicFramePr>
        <p:xfrm>
          <a:off x="1873176" y="2111732"/>
          <a:ext cx="5247291" cy="241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76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Teilnahmerekord 2020</a:t>
            </a:r>
          </a:p>
          <a:p>
            <a:r>
              <a:rPr lang="de-DE" sz="2400" dirty="0" smtClean="0">
                <a:solidFill>
                  <a:schemeClr val="accent1"/>
                </a:solidFill>
              </a:rPr>
              <a:t>Alle Städte über 50.000 EW im Ranking </a:t>
            </a:r>
          </a:p>
          <a:p>
            <a:r>
              <a:rPr lang="de-DE" sz="2400" dirty="0" smtClean="0">
                <a:solidFill>
                  <a:schemeClr val="accent1"/>
                </a:solidFill>
              </a:rPr>
              <a:t>Anteil kleinerer Orte massiv gestiegen (+125%)</a:t>
            </a:r>
          </a:p>
        </p:txBody>
      </p:sp>
    </p:spTree>
    <p:extLst>
      <p:ext uri="{BB962C8B-B14F-4D97-AF65-F5344CB8AC3E}">
        <p14:creationId xmlns:p14="http://schemas.microsoft.com/office/powerpoint/2010/main" val="42269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650" y="925200"/>
            <a:ext cx="8229600" cy="3394472"/>
          </a:xfrm>
        </p:spPr>
        <p:txBody>
          <a:bodyPr/>
          <a:lstStyle/>
          <a:p>
            <a:r>
              <a:rPr lang="de-DE" sz="2400" dirty="0">
                <a:latin typeface="Arial Narrow" pitchFamily="34" charset="0"/>
              </a:rPr>
              <a:t>Die bewerteten Städte repräsentieren </a:t>
            </a:r>
            <a:r>
              <a:rPr lang="de-DE" sz="2400" dirty="0" smtClean="0">
                <a:latin typeface="Arial Narrow" pitchFamily="34" charset="0"/>
              </a:rPr>
              <a:t>ca</a:t>
            </a:r>
            <a:r>
              <a:rPr lang="de-DE" sz="2400" dirty="0">
                <a:latin typeface="Arial Narrow" pitchFamily="34" charset="0"/>
              </a:rPr>
              <a:t>. </a:t>
            </a:r>
            <a:r>
              <a:rPr lang="de-DE" sz="2400" dirty="0" smtClean="0">
                <a:latin typeface="Arial Narrow" pitchFamily="34" charset="0"/>
              </a:rPr>
              <a:t>52,5 </a:t>
            </a:r>
            <a:r>
              <a:rPr lang="de-DE" sz="2400" dirty="0">
                <a:latin typeface="Arial Narrow" pitchFamily="34" charset="0"/>
              </a:rPr>
              <a:t>Mio. </a:t>
            </a:r>
            <a:r>
              <a:rPr lang="de-DE" sz="2400" dirty="0" smtClean="0">
                <a:latin typeface="Arial Narrow" pitchFamily="34" charset="0"/>
              </a:rPr>
              <a:t>Einwohner*innen</a:t>
            </a:r>
            <a:br>
              <a:rPr lang="de-DE" sz="2400" dirty="0" smtClean="0">
                <a:latin typeface="Arial Narrow" pitchFamily="34" charset="0"/>
              </a:rPr>
            </a:br>
            <a:r>
              <a:rPr lang="de-DE" sz="2400" dirty="0" smtClean="0">
                <a:latin typeface="Arial Narrow" pitchFamily="34" charset="0"/>
              </a:rPr>
              <a:t>und 63% der Bevölkerung</a:t>
            </a:r>
            <a:endParaRPr lang="de-DE" sz="2400" dirty="0">
              <a:latin typeface="Arial Narrow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8218"/>
              </p:ext>
            </p:extLst>
          </p:nvPr>
        </p:nvGraphicFramePr>
        <p:xfrm>
          <a:off x="741363" y="1836000"/>
          <a:ext cx="815406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637">
                  <a:extLst>
                    <a:ext uri="{9D8B030D-6E8A-4147-A177-3AD203B41FA5}">
                      <a16:colId xmlns:a16="http://schemas.microsoft.com/office/drawing/2014/main" val="37824513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97041732"/>
                    </a:ext>
                  </a:extLst>
                </a:gridCol>
                <a:gridCol w="3078824">
                  <a:extLst>
                    <a:ext uri="{9D8B030D-6E8A-4147-A177-3AD203B41FA5}">
                      <a16:colId xmlns:a16="http://schemas.microsoft.com/office/drawing/2014/main" val="689292296"/>
                    </a:ext>
                  </a:extLst>
                </a:gridCol>
              </a:tblGrid>
              <a:tr h="59633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Ortsgrößenklasse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Städte</a:t>
                      </a:r>
                      <a:r>
                        <a:rPr lang="de-DE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insgesamt 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Teilnehmerstädte ADFC-Fahrradklima-Test</a:t>
                      </a:r>
                      <a:r>
                        <a:rPr lang="de-DE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25915"/>
                  </a:ext>
                </a:extLst>
              </a:tr>
              <a:tr h="2242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 500.000 EW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75367"/>
                  </a:ext>
                </a:extLst>
              </a:tr>
              <a:tr h="2242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200.000 – 500.000 EW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112627"/>
                  </a:ext>
                </a:extLst>
              </a:tr>
              <a:tr h="2242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100.000 – 200.000 EW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8344"/>
                  </a:ext>
                </a:extLst>
              </a:tr>
              <a:tr h="2242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50.000 – 100.000 EW 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041413"/>
                  </a:ext>
                </a:extLst>
              </a:tr>
              <a:tr h="2242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20.000 – 50.000 EW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511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03870"/>
                  </a:ext>
                </a:extLst>
              </a:tr>
              <a:tr h="2242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&lt; 20.000 EW 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10.303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  <a:endParaRPr lang="de-DE" sz="20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3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6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chemeClr val="tx2"/>
                </a:solidFill>
              </a:rPr>
              <a:t>Wer hat teilgenommen?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5336" y="1715391"/>
            <a:ext cx="815406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SzPct val="80000"/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accent1"/>
                </a:solidFill>
              </a:rPr>
              <a:t>ADFC-Mitglieder 15%</a:t>
            </a:r>
          </a:p>
          <a:p>
            <a:pPr marL="742950" lvl="1" indent="-285750" algn="l">
              <a:buSzPct val="80000"/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accent1"/>
                </a:solidFill>
              </a:rPr>
              <a:t>Führerscheinbesitz  94%</a:t>
            </a:r>
          </a:p>
          <a:p>
            <a:pPr marL="742950" lvl="1" indent="-285750" algn="l">
              <a:buSzPct val="80000"/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accent1"/>
                </a:solidFill>
              </a:rPr>
              <a:t>PKW-Verfügbarkeit inkl. </a:t>
            </a:r>
            <a:r>
              <a:rPr lang="de-DE" sz="2400" b="0" dirty="0" err="1">
                <a:solidFill>
                  <a:schemeClr val="accent1"/>
                </a:solidFill>
              </a:rPr>
              <a:t>CarSharing</a:t>
            </a:r>
            <a:r>
              <a:rPr lang="de-DE" sz="2400" b="0" dirty="0">
                <a:solidFill>
                  <a:schemeClr val="accent1"/>
                </a:solidFill>
              </a:rPr>
              <a:t> 89</a:t>
            </a:r>
            <a:r>
              <a:rPr lang="de-DE" sz="2400" b="0" dirty="0" smtClean="0">
                <a:solidFill>
                  <a:schemeClr val="accent1"/>
                </a:solidFill>
              </a:rPr>
              <a:t>%</a:t>
            </a:r>
          </a:p>
          <a:p>
            <a:pPr marL="742950" lvl="1" indent="-285750" algn="l">
              <a:buSzPct val="80000"/>
              <a:buFont typeface="Arial" panose="020B0604020202020204" pitchFamily="34" charset="0"/>
              <a:buChar char="•"/>
            </a:pPr>
            <a:endParaRPr lang="de-DE" sz="2400" b="0" dirty="0">
              <a:solidFill>
                <a:schemeClr val="tx2"/>
              </a:solidFill>
            </a:endParaRPr>
          </a:p>
          <a:p>
            <a:pPr marL="742950" lvl="1" indent="-285750" algn="l">
              <a:buSzPct val="80000"/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tx2"/>
                </a:solidFill>
              </a:rPr>
              <a:t>Frauen 43%  </a:t>
            </a:r>
          </a:p>
          <a:p>
            <a:pPr marL="742950" lvl="1" indent="-285750" algn="l">
              <a:buSzPct val="80000"/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tx2"/>
                </a:solidFill>
              </a:rPr>
              <a:t>Tägliche Radfahrende 63%</a:t>
            </a:r>
          </a:p>
          <a:p>
            <a:pPr marL="742950" lvl="1" indent="-285750" algn="l">
              <a:buSzPct val="80000"/>
              <a:buFont typeface="Arial" panose="020B0604020202020204" pitchFamily="34" charset="0"/>
              <a:buChar char="•"/>
            </a:pPr>
            <a:r>
              <a:rPr lang="de-DE" sz="2400" b="0" dirty="0">
                <a:solidFill>
                  <a:schemeClr val="tx2"/>
                </a:solidFill>
              </a:rPr>
              <a:t>Wöchentliche Radfahrer 28%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b="0" dirty="0" err="1" smtClean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26" y="1746191"/>
            <a:ext cx="3091618" cy="27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6772" y="925006"/>
            <a:ext cx="8229600" cy="3394472"/>
          </a:xfrm>
        </p:spPr>
        <p:txBody>
          <a:bodyPr/>
          <a:lstStyle/>
          <a:p>
            <a:r>
              <a:rPr lang="de-DE" sz="3600" dirty="0" smtClean="0"/>
              <a:t>Radverkehr ist Champion bei der E-Mobilität </a:t>
            </a:r>
          </a:p>
          <a:p>
            <a:r>
              <a:rPr lang="de-DE" sz="2400" dirty="0" smtClean="0">
                <a:solidFill>
                  <a:srgbClr val="EF7F01"/>
                </a:solidFill>
              </a:rPr>
              <a:t>24</a:t>
            </a:r>
            <a:r>
              <a:rPr lang="de-DE" sz="2400" dirty="0">
                <a:solidFill>
                  <a:srgbClr val="EF7F01"/>
                </a:solidFill>
              </a:rPr>
              <a:t>% </a:t>
            </a:r>
            <a:r>
              <a:rPr lang="de-DE" sz="2400" dirty="0" smtClean="0">
                <a:solidFill>
                  <a:srgbClr val="EF7F01"/>
                </a:solidFill>
              </a:rPr>
              <a:t>nutzen hauptsächlich </a:t>
            </a:r>
            <a:r>
              <a:rPr lang="de-DE" sz="2400" dirty="0">
                <a:solidFill>
                  <a:srgbClr val="EF7F01"/>
                </a:solidFill>
              </a:rPr>
              <a:t>ein </a:t>
            </a:r>
            <a:r>
              <a:rPr lang="de-DE" sz="2400" dirty="0" err="1" smtClean="0">
                <a:solidFill>
                  <a:srgbClr val="EF7F01"/>
                </a:solidFill>
              </a:rPr>
              <a:t>Pedelec</a:t>
            </a:r>
            <a:endParaRPr lang="de-DE" sz="2400" dirty="0" smtClean="0">
              <a:solidFill>
                <a:srgbClr val="EF7F01"/>
              </a:solidFill>
            </a:endParaRPr>
          </a:p>
          <a:p>
            <a:endParaRPr lang="de-DE" sz="4000" dirty="0" smtClean="0"/>
          </a:p>
          <a:p>
            <a:r>
              <a:rPr lang="de-DE" sz="2000" i="1" smtClean="0"/>
              <a:t>2020 </a:t>
            </a:r>
            <a:r>
              <a:rPr lang="de-DE" sz="2000" i="1" dirty="0"/>
              <a:t>wurden mehr </a:t>
            </a:r>
            <a:r>
              <a:rPr lang="de-DE" sz="2000" i="1" dirty="0" err="1"/>
              <a:t>Pedelecs</a:t>
            </a:r>
            <a:r>
              <a:rPr lang="de-DE" sz="2000" i="1" dirty="0"/>
              <a:t> und E-Bikes verkauft als private Pkw neu zugelassen!</a:t>
            </a:r>
          </a:p>
          <a:p>
            <a:endParaRPr lang="de-DE" sz="2800" i="1" dirty="0" smtClean="0"/>
          </a:p>
          <a:p>
            <a:endParaRPr lang="de-DE" sz="4000" dirty="0" smtClean="0"/>
          </a:p>
          <a:p>
            <a:endParaRPr lang="de-DE" sz="2800" dirty="0" smtClean="0">
              <a:solidFill>
                <a:srgbClr val="EF7F01"/>
              </a:solidFill>
            </a:endParaRPr>
          </a:p>
          <a:p>
            <a:endParaRPr lang="de-DE" sz="2800" dirty="0">
              <a:solidFill>
                <a:srgbClr val="EF7F01"/>
              </a:solidFill>
            </a:endParaRPr>
          </a:p>
          <a:p>
            <a:endParaRPr lang="de-DE" sz="2800" dirty="0" smtClean="0">
              <a:solidFill>
                <a:srgbClr val="EF7F01"/>
              </a:solidFill>
            </a:endParaRPr>
          </a:p>
          <a:p>
            <a:endParaRPr lang="de-DE" sz="2800" dirty="0">
              <a:solidFill>
                <a:srgbClr val="EF7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650" y="925006"/>
            <a:ext cx="7731402" cy="3394472"/>
          </a:xfrm>
        </p:spPr>
        <p:txBody>
          <a:bodyPr/>
          <a:lstStyle/>
          <a:p>
            <a:r>
              <a:rPr lang="de-DE" sz="3600" dirty="0" smtClean="0"/>
              <a:t>Zusatzbefragung Radfahren &amp; Corona</a:t>
            </a:r>
            <a:endParaRPr lang="de-DE" sz="3600" dirty="0"/>
          </a:p>
          <a:p>
            <a:r>
              <a:rPr lang="de-DE" sz="2400" dirty="0" smtClean="0">
                <a:solidFill>
                  <a:schemeClr val="accent1"/>
                </a:solidFill>
              </a:rPr>
              <a:t>Steigende Bedeutung des Fahrrads in der Pandemie</a:t>
            </a:r>
            <a:endParaRPr lang="de-DE" sz="2400" dirty="0">
              <a:solidFill>
                <a:schemeClr val="accent1"/>
              </a:solidFill>
            </a:endParaRPr>
          </a:p>
        </p:txBody>
      </p:sp>
      <p:pic>
        <p:nvPicPr>
          <p:cNvPr id="3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0891" y="2387600"/>
            <a:ext cx="4537514" cy="2129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55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206_ADFC_Vorlage_PowerPoint_16-9">
  <a:themeElements>
    <a:clrScheme name="ADFC">
      <a:dk1>
        <a:srgbClr val="000000"/>
      </a:dk1>
      <a:lt1>
        <a:srgbClr val="FFFFFF"/>
      </a:lt1>
      <a:dk2>
        <a:srgbClr val="004B7C"/>
      </a:dk2>
      <a:lt2>
        <a:srgbClr val="D8D8D8"/>
      </a:lt2>
      <a:accent1>
        <a:srgbClr val="EE7F00"/>
      </a:accent1>
      <a:accent2>
        <a:srgbClr val="FDE7D0"/>
      </a:accent2>
      <a:accent3>
        <a:srgbClr val="FFFFFF"/>
      </a:accent3>
      <a:accent4>
        <a:srgbClr val="000000"/>
      </a:accent4>
      <a:accent5>
        <a:srgbClr val="F6C0AA"/>
      </a:accent5>
      <a:accent6>
        <a:srgbClr val="E5D1BC"/>
      </a:accent6>
      <a:hlink>
        <a:srgbClr val="EE7F00"/>
      </a:hlink>
      <a:folHlink>
        <a:srgbClr val="004B7C"/>
      </a:folHlink>
    </a:clrScheme>
    <a:fontScheme name="Allgemeiner Deutscher Fahrrad-Club">
      <a:majorFont>
        <a:latin typeface="Arial Narrow"/>
        <a:ea typeface=""/>
        <a:cs typeface="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0000" rIns="9144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0000" rIns="9144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b="0" dirty="0" err="1" smtClean="0">
            <a:solidFill>
              <a:srgbClr val="004B7C"/>
            </a:solidFill>
          </a:defRPr>
        </a:defPPr>
      </a:lstStyle>
    </a:txDef>
  </a:objectDefaults>
  <a:extraClrSchemeLst>
    <a:extraClrScheme>
      <a:clrScheme name="Allgemeiner Deutscher Fahrrad-Club 1">
        <a:dk1>
          <a:srgbClr val="000000"/>
        </a:dk1>
        <a:lt1>
          <a:srgbClr val="FFFFFF"/>
        </a:lt1>
        <a:dk2>
          <a:srgbClr val="014B7C"/>
        </a:dk2>
        <a:lt2>
          <a:srgbClr val="D8D8D8"/>
        </a:lt2>
        <a:accent1>
          <a:srgbClr val="EF7F01"/>
        </a:accent1>
        <a:accent2>
          <a:srgbClr val="FDE7D0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E5D1BC"/>
        </a:accent6>
        <a:hlink>
          <a:srgbClr val="EF7F01"/>
        </a:hlink>
        <a:folHlink>
          <a:srgbClr val="0C3A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2CCB58A6-C44F-4E33-A0A0-D7749BB03CD1}" vid="{9F2028CF-3A59-43E4-B77D-900AA4FB5665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ADFC-PowerPoint Vorlage 16.9</Template>
  <TotalTime>0</TotalTime>
  <Words>377</Words>
  <Application>Microsoft Office PowerPoint</Application>
  <PresentationFormat>Bildschirmpräsentation (16:9)</PresentationFormat>
  <Paragraphs>78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 Unicode MS</vt:lpstr>
      <vt:lpstr>Arial</vt:lpstr>
      <vt:lpstr>Arial Narrow</vt:lpstr>
      <vt:lpstr>170206_ADFC_Vorlage_PowerPoint_16-9</vt:lpstr>
      <vt:lpstr>Das Fahrradklima in Deutschland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Titeltext</dc:title>
  <dc:creator>ADFC Verena Reif</dc:creator>
  <cp:lastModifiedBy>ADFC Svenja Golombek</cp:lastModifiedBy>
  <cp:revision>54</cp:revision>
  <dcterms:created xsi:type="dcterms:W3CDTF">2021-03-08T12:21:34Z</dcterms:created>
  <dcterms:modified xsi:type="dcterms:W3CDTF">2021-03-19T11:11:04Z</dcterms:modified>
</cp:coreProperties>
</file>